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30"/>
  </p:notesMasterIdLst>
  <p:handoutMasterIdLst>
    <p:handoutMasterId r:id="rId31"/>
  </p:handoutMasterIdLst>
  <p:sldIdLst>
    <p:sldId id="256" r:id="rId6"/>
    <p:sldId id="855" r:id="rId7"/>
    <p:sldId id="858" r:id="rId8"/>
    <p:sldId id="859" r:id="rId9"/>
    <p:sldId id="860" r:id="rId10"/>
    <p:sldId id="861" r:id="rId11"/>
    <p:sldId id="862" r:id="rId12"/>
    <p:sldId id="863" r:id="rId13"/>
    <p:sldId id="864" r:id="rId14"/>
    <p:sldId id="865" r:id="rId15"/>
    <p:sldId id="868" r:id="rId16"/>
    <p:sldId id="867" r:id="rId17"/>
    <p:sldId id="852" r:id="rId18"/>
    <p:sldId id="853" r:id="rId19"/>
    <p:sldId id="854" r:id="rId20"/>
    <p:sldId id="869" r:id="rId21"/>
    <p:sldId id="856" r:id="rId22"/>
    <p:sldId id="857" r:id="rId23"/>
    <p:sldId id="850" r:id="rId24"/>
    <p:sldId id="870" r:id="rId25"/>
    <p:sldId id="871" r:id="rId26"/>
    <p:sldId id="872" r:id="rId27"/>
    <p:sldId id="866" r:id="rId28"/>
    <p:sldId id="6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55"/>
            <p14:sldId id="858"/>
            <p14:sldId id="859"/>
            <p14:sldId id="860"/>
            <p14:sldId id="861"/>
            <p14:sldId id="862"/>
            <p14:sldId id="863"/>
            <p14:sldId id="864"/>
            <p14:sldId id="865"/>
            <p14:sldId id="868"/>
            <p14:sldId id="867"/>
            <p14:sldId id="852"/>
            <p14:sldId id="853"/>
            <p14:sldId id="854"/>
            <p14:sldId id="869"/>
            <p14:sldId id="856"/>
            <p14:sldId id="857"/>
            <p14:sldId id="850"/>
            <p14:sldId id="870"/>
            <p14:sldId id="871"/>
            <p14:sldId id="872"/>
            <p14:sldId id="866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3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30/06/2021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30/06/2021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30/06/2021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30/06/2021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30/06/2021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30/06/2021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30/06/2021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30/06/2021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30/06/2021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11391-D075-4976-85F6-546027051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" t="5926" r="13704" b="5852"/>
          <a:stretch/>
        </p:blipFill>
        <p:spPr>
          <a:xfrm>
            <a:off x="5974080" y="1493777"/>
            <a:ext cx="5140960" cy="3788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9DC74-BA3C-47F2-B660-450C47198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8" t="6000" r="13556" b="7314"/>
          <a:stretch/>
        </p:blipFill>
        <p:spPr>
          <a:xfrm>
            <a:off x="325120" y="1493776"/>
            <a:ext cx="5108557" cy="371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4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6F3CE-687D-4B01-808A-0B7787AE6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6" t="6370" r="10099" b="8000"/>
          <a:stretch/>
        </p:blipFill>
        <p:spPr>
          <a:xfrm>
            <a:off x="547958" y="1254760"/>
            <a:ext cx="6325281" cy="444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8DEF3-D339-498E-B5FF-1BC6AC958BA4}"/>
              </a:ext>
            </a:extLst>
          </p:cNvPr>
          <p:cNvSpPr txBox="1"/>
          <p:nvPr/>
        </p:nvSpPr>
        <p:spPr>
          <a:xfrm>
            <a:off x="7269480" y="1986280"/>
            <a:ext cx="378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performance of the GP may improve if low-relevance inputs are removed, but the neural network performs well here. It is worth investigating if we can improve the GP for this dataset.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Are we surprised that this input keeps coming up?</a:t>
            </a:r>
          </a:p>
          <a:p>
            <a:endParaRPr lang="en-GB" dirty="0"/>
          </a:p>
          <a:p>
            <a:r>
              <a:rPr lang="en-GB" dirty="0"/>
              <a:t>It’s time lag is currently set to zero, so all future values are simply set equal to the current value.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4661FD-D394-4A33-9E50-0D29708340FC}"/>
              </a:ext>
            </a:extLst>
          </p:cNvPr>
          <p:cNvSpPr/>
          <p:nvPr/>
        </p:nvSpPr>
        <p:spPr>
          <a:xfrm>
            <a:off x="3459480" y="4993640"/>
            <a:ext cx="2443480" cy="218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53A93-F93B-4512-8A7D-A8FDF0853120}"/>
              </a:ext>
            </a:extLst>
          </p:cNvPr>
          <p:cNvCxnSpPr>
            <a:cxnSpLocks/>
          </p:cNvCxnSpPr>
          <p:nvPr/>
        </p:nvCxnSpPr>
        <p:spPr>
          <a:xfrm flipH="1">
            <a:off x="5902960" y="4460240"/>
            <a:ext cx="136652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6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3FEDB-1038-4A23-9E70-240B4B6C1E09}"/>
              </a:ext>
            </a:extLst>
          </p:cNvPr>
          <p:cNvSpPr txBox="1"/>
          <p:nvPr/>
        </p:nvSpPr>
        <p:spPr>
          <a:xfrm>
            <a:off x="508000" y="1254760"/>
            <a:ext cx="1090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Overall, the results look promising.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 if a rise is initially missed, the possibility of a rise is usually captured by an expansion of the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helps that Furnace Load is the among the most ‘important’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 the ‘future points’ on the PCA plot represents the true furnace state – we can change this to reflect the projected furnace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Predictions outside of the training data – with the GP we could provide additional information detailing specifically which inputs have moved outside of the ‘training space’.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following to be uploaded to the </a:t>
            </a:r>
            <a:r>
              <a:rPr lang="en-GB" dirty="0" err="1"/>
              <a:t>Sharepoint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2021-06-29_results.mp4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2021-06-29_test_results</a:t>
            </a:r>
          </a:p>
        </p:txBody>
      </p:sp>
    </p:spTree>
    <p:extLst>
      <p:ext uri="{BB962C8B-B14F-4D97-AF65-F5344CB8AC3E}">
        <p14:creationId xmlns:p14="http://schemas.microsoft.com/office/powerpoint/2010/main" val="15351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EA82B-3C39-40C7-8698-F5F153C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4" y="1227574"/>
            <a:ext cx="6074160" cy="44028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9D47DF-160A-45B9-8BE9-C84BDE10D254}"/>
              </a:ext>
            </a:extLst>
          </p:cNvPr>
          <p:cNvCxnSpPr/>
          <p:nvPr/>
        </p:nvCxnSpPr>
        <p:spPr>
          <a:xfrm>
            <a:off x="3812194" y="4109720"/>
            <a:ext cx="5369560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C93CBB-7FEC-4846-96E3-9AA20EB67CF2}"/>
              </a:ext>
            </a:extLst>
          </p:cNvPr>
          <p:cNvCxnSpPr>
            <a:cxnSpLocks/>
          </p:cNvCxnSpPr>
          <p:nvPr/>
        </p:nvCxnSpPr>
        <p:spPr>
          <a:xfrm flipV="1">
            <a:off x="5938520" y="4109710"/>
            <a:ext cx="0" cy="114809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B1E29-2233-4DE6-A8CD-30419AA4FE03}"/>
              </a:ext>
            </a:extLst>
          </p:cNvPr>
          <p:cNvSpPr/>
          <p:nvPr/>
        </p:nvSpPr>
        <p:spPr>
          <a:xfrm>
            <a:off x="3898637" y="1314654"/>
            <a:ext cx="5174243" cy="2795056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DE1F-E846-4957-AE52-FDBEF7942B16}"/>
              </a:ext>
            </a:extLst>
          </p:cNvPr>
          <p:cNvSpPr/>
          <p:nvPr/>
        </p:nvSpPr>
        <p:spPr>
          <a:xfrm>
            <a:off x="3898638" y="4109711"/>
            <a:ext cx="2039882" cy="104141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447706" y="1314654"/>
            <a:ext cx="2659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choose points where total fault density &gt; 5 we could risk mistakenly replacing accurate module values</a:t>
            </a:r>
          </a:p>
        </p:txBody>
      </p:sp>
      <p:cxnSp>
        <p:nvCxnSpPr>
          <p:cNvPr id="8" name="Straight Arrow Connector 7"/>
          <p:cNvCxnSpPr>
            <a:stCxn id="14" idx="3"/>
          </p:cNvCxnSpPr>
          <p:nvPr/>
        </p:nvCxnSpPr>
        <p:spPr>
          <a:xfrm>
            <a:off x="3107594" y="2053318"/>
            <a:ext cx="1810985" cy="1019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8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EA82B-3C39-40C7-8698-F5F153C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4" y="1227574"/>
            <a:ext cx="6074160" cy="44028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9D47DF-160A-45B9-8BE9-C84BDE10D254}"/>
              </a:ext>
            </a:extLst>
          </p:cNvPr>
          <p:cNvCxnSpPr/>
          <p:nvPr/>
        </p:nvCxnSpPr>
        <p:spPr>
          <a:xfrm>
            <a:off x="3812194" y="4109720"/>
            <a:ext cx="5369560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C93CBB-7FEC-4846-96E3-9AA20EB67CF2}"/>
              </a:ext>
            </a:extLst>
          </p:cNvPr>
          <p:cNvCxnSpPr>
            <a:cxnSpLocks/>
          </p:cNvCxnSpPr>
          <p:nvPr/>
        </p:nvCxnSpPr>
        <p:spPr>
          <a:xfrm flipV="1">
            <a:off x="5938520" y="1140868"/>
            <a:ext cx="0" cy="4116932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B1E29-2233-4DE6-A8CD-30419AA4FE03}"/>
              </a:ext>
            </a:extLst>
          </p:cNvPr>
          <p:cNvSpPr/>
          <p:nvPr/>
        </p:nvSpPr>
        <p:spPr>
          <a:xfrm>
            <a:off x="3898637" y="1314654"/>
            <a:ext cx="5174243" cy="2795056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DE1F-E846-4957-AE52-FDBEF7942B16}"/>
              </a:ext>
            </a:extLst>
          </p:cNvPr>
          <p:cNvSpPr/>
          <p:nvPr/>
        </p:nvSpPr>
        <p:spPr>
          <a:xfrm>
            <a:off x="3898638" y="4109711"/>
            <a:ext cx="2039882" cy="104141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447706" y="1314654"/>
            <a:ext cx="255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Therefore applying initial boundary conditions total fault density &gt; 5 and entropy &lt; 0.6.</a:t>
            </a:r>
          </a:p>
        </p:txBody>
      </p:sp>
      <p:cxnSp>
        <p:nvCxnSpPr>
          <p:cNvPr id="8" name="Straight Arrow Connector 7"/>
          <p:cNvCxnSpPr>
            <a:stCxn id="14" idx="3"/>
          </p:cNvCxnSpPr>
          <p:nvPr/>
        </p:nvCxnSpPr>
        <p:spPr>
          <a:xfrm>
            <a:off x="2997866" y="1914819"/>
            <a:ext cx="1920713" cy="11575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8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9235" r="6680" b="11904"/>
          <a:stretch/>
        </p:blipFill>
        <p:spPr bwMode="auto">
          <a:xfrm>
            <a:off x="948170" y="1036320"/>
            <a:ext cx="5989078" cy="351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823866" y="1300380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identifying points  ‘to ignore’ readings from the offending module has been replaced with the average across the remaining modules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" t="8912" r="6883" b="10075"/>
          <a:stretch/>
        </p:blipFill>
        <p:spPr bwMode="auto">
          <a:xfrm>
            <a:off x="5376672" y="3054706"/>
            <a:ext cx="5535168" cy="33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28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9526" r="6833" b="7250"/>
          <a:stretch/>
        </p:blipFill>
        <p:spPr bwMode="auto">
          <a:xfrm>
            <a:off x="768096" y="1032156"/>
            <a:ext cx="5535168" cy="316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10169" r="7220" b="9656"/>
          <a:stretch/>
        </p:blipFill>
        <p:spPr bwMode="auto">
          <a:xfrm>
            <a:off x="5413248" y="3054706"/>
            <a:ext cx="5522976" cy="322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4291584" y="1682496"/>
            <a:ext cx="2816352" cy="9306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93280" y="1402080"/>
            <a:ext cx="1499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these coating related or not?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20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1027" name="Picture 3" descr="C:\Users\HP\Desktop\Figur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t="10206" r="8888" b="11025"/>
          <a:stretch/>
        </p:blipFill>
        <p:spPr bwMode="auto">
          <a:xfrm>
            <a:off x="843945" y="1227627"/>
            <a:ext cx="8961121" cy="461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Identified points to ignore dose not match with coating periods identified by </a:t>
            </a:r>
            <a:r>
              <a:rPr lang="da-DK" sz="1600" dirty="0"/>
              <a:t>'7532 Exit End Pyrometer                                               Temperature Centre (PV)'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5845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2" name="Picture 2" descr="C:\Users\HP\Desktop\Figur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9831" r="8480" b="10275"/>
          <a:stretch/>
        </p:blipFill>
        <p:spPr bwMode="auto">
          <a:xfrm>
            <a:off x="1287140" y="1097279"/>
            <a:ext cx="9002907" cy="46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08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2AC34-51CD-48D6-B1DC-52A9EDA05A60}"/>
              </a:ext>
            </a:extLst>
          </p:cNvPr>
          <p:cNvSpPr txBox="1"/>
          <p:nvPr/>
        </p:nvSpPr>
        <p:spPr>
          <a:xfrm>
            <a:off x="157480" y="1473200"/>
            <a:ext cx="2061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agreed in the last meeting: </a:t>
            </a:r>
          </a:p>
          <a:p>
            <a:endParaRPr lang="en-GB" dirty="0"/>
          </a:p>
          <a:p>
            <a:r>
              <a:rPr lang="en-US" dirty="0"/>
              <a:t>Even if the faults are uniformly low, we processed the points &lt; 0.05 using the previous value.</a:t>
            </a:r>
            <a:endParaRPr lang="en-GB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D4F9249-2D86-45CB-88A4-4EF6A6B7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11158" r="9471" b="11523"/>
          <a:stretch/>
        </p:blipFill>
        <p:spPr>
          <a:xfrm>
            <a:off x="2645546" y="1260137"/>
            <a:ext cx="8708254" cy="46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Predictions with Uncertain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 5D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5D: Low values at the coating region</a:t>
            </a:r>
            <a:endParaRPr lang="en-GB" sz="34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75E8C57-62FA-4B91-8D5B-86A3C34C1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10133" r="9396" b="10938"/>
          <a:stretch/>
        </p:blipFill>
        <p:spPr>
          <a:xfrm>
            <a:off x="1177770" y="1036468"/>
            <a:ext cx="9836459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0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 descr="A picture containing text, sky, screenshot, line&#10;&#10;Description automatically generated">
            <a:extLst>
              <a:ext uri="{FF2B5EF4-FFF2-40B4-BE49-F238E27FC236}">
                <a16:creationId xmlns:a16="http://schemas.microsoft.com/office/drawing/2014/main" id="{436CACF7-C4EF-47DA-8ED4-3E409A9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7790" r="9471" b="12696"/>
          <a:stretch/>
        </p:blipFill>
        <p:spPr>
          <a:xfrm>
            <a:off x="1200414" y="969885"/>
            <a:ext cx="9791172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3E686-F568-4E7A-9BC9-36143A2F5A31}"/>
              </a:ext>
            </a:extLst>
          </p:cNvPr>
          <p:cNvSpPr txBox="1"/>
          <p:nvPr/>
        </p:nvSpPr>
        <p:spPr>
          <a:xfrm>
            <a:off x="2532355" y="1980550"/>
            <a:ext cx="77124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Total number of points =  11663</a:t>
            </a:r>
          </a:p>
          <a:p>
            <a:endParaRPr lang="en-GB" sz="2200" dirty="0"/>
          </a:p>
          <a:p>
            <a:r>
              <a:rPr lang="en-GB" sz="2200" dirty="0"/>
              <a:t>Number of high values processed =  155  Percentage =  1.32 %</a:t>
            </a:r>
          </a:p>
          <a:p>
            <a:r>
              <a:rPr lang="en-GB" sz="2200" dirty="0"/>
              <a:t>Number of low values processed  =  87    Percentage =  0.74 %</a:t>
            </a:r>
          </a:p>
          <a:p>
            <a:r>
              <a:rPr lang="en-GB" sz="2200" dirty="0"/>
              <a:t>Number of processed elements    =  242  Percentage =  2.07 %</a:t>
            </a:r>
          </a:p>
        </p:txBody>
      </p:sp>
    </p:spTree>
    <p:extLst>
      <p:ext uri="{BB962C8B-B14F-4D97-AF65-F5344CB8AC3E}">
        <p14:creationId xmlns:p14="http://schemas.microsoft.com/office/powerpoint/2010/main" val="1539117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937E6-6FDF-4C51-95DF-CC3F2967A04E}"/>
              </a:ext>
            </a:extLst>
          </p:cNvPr>
          <p:cNvSpPr txBox="1"/>
          <p:nvPr/>
        </p:nvSpPr>
        <p:spPr>
          <a:xfrm>
            <a:off x="543560" y="1087120"/>
            <a:ext cx="109067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Pete away 5</a:t>
            </a:r>
            <a:r>
              <a:rPr lang="en-GB" baseline="30000" dirty="0"/>
              <a:t>th</a:t>
            </a:r>
            <a:r>
              <a:rPr lang="en-GB" dirty="0"/>
              <a:t> – 18</a:t>
            </a:r>
            <a:r>
              <a:rPr lang="en-GB" baseline="30000" dirty="0"/>
              <a:t>th</a:t>
            </a:r>
            <a:r>
              <a:rPr lang="en-GB" dirty="0"/>
              <a:t> July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 no RA funding beyond August (but proposal has been submitted)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Key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Uncertain inputs (possibly addressed today)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 data (mixtures of real and erroneous fault readings)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 we want to pursue the mixture of linear experts or is the GP enough?</a:t>
            </a:r>
          </a:p>
          <a:p>
            <a:endParaRPr lang="en-GB" dirty="0"/>
          </a:p>
          <a:p>
            <a:r>
              <a:rPr lang="en-GB" b="1" dirty="0"/>
              <a:t>Other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 the GP, if we are outside of the training data, we could also report specifically which inputs this relates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GP may perform better on the test data if low-relevance inputs are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Tuning time lags – needs a lot of runtime but shouldn’t be too challenging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Furnace AI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Upskilling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90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DF98C-E0C3-41A9-A7CA-31CB0EC5F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5" t="6074" r="13457" b="6740"/>
          <a:stretch/>
        </p:blipFill>
        <p:spPr>
          <a:xfrm>
            <a:off x="1955800" y="955040"/>
            <a:ext cx="6725920" cy="48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4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D552-39C8-4FF9-B662-AA881525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t="44666" r="25013" b="6518"/>
          <a:stretch/>
        </p:blipFill>
        <p:spPr>
          <a:xfrm>
            <a:off x="720811" y="1056639"/>
            <a:ext cx="9153065" cy="43332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C149A-6E1E-4067-9150-211D1FFF6B48}"/>
              </a:ext>
            </a:extLst>
          </p:cNvPr>
          <p:cNvSpPr/>
          <p:nvPr/>
        </p:nvSpPr>
        <p:spPr>
          <a:xfrm>
            <a:off x="2585720" y="3530600"/>
            <a:ext cx="467360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is where we transition from known input to ‘projected’ input.</a:t>
            </a:r>
          </a:p>
          <a:p>
            <a:endParaRPr lang="en-GB" dirty="0"/>
          </a:p>
          <a:p>
            <a:r>
              <a:rPr lang="en-GB" dirty="0"/>
              <a:t>Projected input is shown as a dashed line.</a:t>
            </a:r>
          </a:p>
          <a:p>
            <a:endParaRPr lang="en-GB" dirty="0"/>
          </a:p>
          <a:p>
            <a:r>
              <a:rPr lang="en-GB" dirty="0"/>
              <a:t>What really happened to the input is left as a solid line for now.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B525F-4EC2-4BAE-BE3E-D6832D470E4B}"/>
              </a:ext>
            </a:extLst>
          </p:cNvPr>
          <p:cNvCxnSpPr/>
          <p:nvPr/>
        </p:nvCxnSpPr>
        <p:spPr>
          <a:xfrm flipH="1" flipV="1">
            <a:off x="3053080" y="3774440"/>
            <a:ext cx="3342640" cy="338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6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D552-39C8-4FF9-B662-AA881525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t="44666" r="25013" b="6518"/>
          <a:stretch/>
        </p:blipFill>
        <p:spPr>
          <a:xfrm>
            <a:off x="720811" y="1056639"/>
            <a:ext cx="9153065" cy="43332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C149A-6E1E-4067-9150-211D1FFF6B48}"/>
              </a:ext>
            </a:extLst>
          </p:cNvPr>
          <p:cNvSpPr/>
          <p:nvPr/>
        </p:nvSpPr>
        <p:spPr>
          <a:xfrm>
            <a:off x="2148840" y="2392680"/>
            <a:ext cx="467360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Furnace Pressure PV has a time lag of 12 increments (4 hours).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B525F-4EC2-4BAE-BE3E-D6832D470E4B}"/>
              </a:ext>
            </a:extLst>
          </p:cNvPr>
          <p:cNvCxnSpPr>
            <a:cxnSpLocks/>
          </p:cNvCxnSpPr>
          <p:nvPr/>
        </p:nvCxnSpPr>
        <p:spPr>
          <a:xfrm flipH="1" flipV="1">
            <a:off x="2616200" y="2646680"/>
            <a:ext cx="3779520" cy="1465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59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D552-39C8-4FF9-B662-AA881525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t="44666" r="25013" b="6518"/>
          <a:stretch/>
        </p:blipFill>
        <p:spPr>
          <a:xfrm>
            <a:off x="720811" y="1056639"/>
            <a:ext cx="9153065" cy="43332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C149A-6E1E-4067-9150-211D1FFF6B48}"/>
              </a:ext>
            </a:extLst>
          </p:cNvPr>
          <p:cNvSpPr/>
          <p:nvPr/>
        </p:nvSpPr>
        <p:spPr>
          <a:xfrm>
            <a:off x="2717800" y="2743200"/>
            <a:ext cx="467360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Open Crown Temperature Port 5 (PV) has a time lag of 72 time increments (24 hours).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B525F-4EC2-4BAE-BE3E-D6832D470E4B}"/>
              </a:ext>
            </a:extLst>
          </p:cNvPr>
          <p:cNvCxnSpPr>
            <a:cxnSpLocks/>
          </p:cNvCxnSpPr>
          <p:nvPr/>
        </p:nvCxnSpPr>
        <p:spPr>
          <a:xfrm flipH="1" flipV="1">
            <a:off x="3185160" y="2987040"/>
            <a:ext cx="3210560" cy="1125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6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D552-39C8-4FF9-B662-AA881525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t="44666" r="25013" b="6518"/>
          <a:stretch/>
        </p:blipFill>
        <p:spPr>
          <a:xfrm>
            <a:off x="720811" y="1056639"/>
            <a:ext cx="9153065" cy="43332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77C149A-6E1E-4067-9150-211D1FFF6B48}"/>
              </a:ext>
            </a:extLst>
          </p:cNvPr>
          <p:cNvSpPr/>
          <p:nvPr/>
        </p:nvSpPr>
        <p:spPr>
          <a:xfrm>
            <a:off x="4201160" y="1056639"/>
            <a:ext cx="2265680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Furnace Load (and cullet ratio) are assumed known.</a:t>
            </a:r>
          </a:p>
          <a:p>
            <a:endParaRPr lang="en-GB" dirty="0"/>
          </a:p>
          <a:p>
            <a:r>
              <a:rPr lang="en-GB" dirty="0"/>
              <a:t>Anything else that should be included?</a:t>
            </a:r>
          </a:p>
        </p:txBody>
      </p:sp>
    </p:spTree>
    <p:extLst>
      <p:ext uri="{BB962C8B-B14F-4D97-AF65-F5344CB8AC3E}">
        <p14:creationId xmlns:p14="http://schemas.microsoft.com/office/powerpoint/2010/main" val="427954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BD48D-2E94-4985-BC54-755C18BAB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5" t="6168" r="12897" b="6550"/>
          <a:stretch/>
        </p:blipFill>
        <p:spPr>
          <a:xfrm>
            <a:off x="1" y="1191018"/>
            <a:ext cx="5852160" cy="4412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9EC8F-297F-4F4C-B66A-B8AE9E29E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7" t="5852" r="13753" b="5630"/>
          <a:stretch/>
        </p:blipFill>
        <p:spPr>
          <a:xfrm>
            <a:off x="5908040" y="1191018"/>
            <a:ext cx="5822547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680D8-9364-478B-8B7E-5207D6903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8" t="6223" r="13260" b="6592"/>
          <a:stretch/>
        </p:blipFill>
        <p:spPr>
          <a:xfrm>
            <a:off x="0" y="1447800"/>
            <a:ext cx="5158401" cy="383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E53B6-74B7-49A7-9368-1B441319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4" t="5926" r="13852" b="6519"/>
          <a:stretch/>
        </p:blipFill>
        <p:spPr>
          <a:xfrm>
            <a:off x="5318760" y="1397000"/>
            <a:ext cx="5081418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822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953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2_Office Theme</vt:lpstr>
      <vt:lpstr>3_Office Theme</vt:lpstr>
      <vt:lpstr>NSG Pilkington – University of Liverpool Machine Learning Project:  30/06/2021</vt:lpstr>
      <vt:lpstr>Today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5D: Low values at the coating region</vt:lpstr>
      <vt:lpstr>ISRA 5D</vt:lpstr>
      <vt:lpstr>ISRA 5D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Diego Echeverria</cp:lastModifiedBy>
  <cp:revision>1610</cp:revision>
  <dcterms:created xsi:type="dcterms:W3CDTF">2020-12-01T17:36:12Z</dcterms:created>
  <dcterms:modified xsi:type="dcterms:W3CDTF">2021-06-30T11:03:44Z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